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7" r:id="rId5"/>
    <p:sldId id="285" r:id="rId6"/>
    <p:sldId id="283" r:id="rId7"/>
    <p:sldId id="284" r:id="rId8"/>
    <p:sldId id="286" r:id="rId9"/>
    <p:sldId id="289" r:id="rId10"/>
    <p:sldId id="290" r:id="rId11"/>
    <p:sldId id="288" r:id="rId12"/>
    <p:sldId id="292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282" r:id="rId2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B0B"/>
    <a:srgbClr val="C4D82E"/>
    <a:srgbClr val="FF6400"/>
    <a:srgbClr val="815DC7"/>
    <a:srgbClr val="00295C"/>
    <a:srgbClr val="008CB0"/>
    <a:srgbClr val="FEBE10"/>
    <a:srgbClr val="F9E018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09"/>
    <p:restoredTop sz="94741"/>
  </p:normalViewPr>
  <p:slideViewPr>
    <p:cSldViewPr>
      <p:cViewPr varScale="1">
        <p:scale>
          <a:sx n="95" d="100"/>
          <a:sy n="95" d="100"/>
        </p:scale>
        <p:origin x="106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8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5255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435E9DC-EACD-47D1-B260-24B97C8D8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73C7E9C-1C82-44FA-F06D-455484DE6C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03AA51-52C5-6135-D11C-BF44A8E34C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B1B30C2F-79CD-F09E-4B40-82CBEB261F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11BC427-8F9B-4F0A-A504-F770F0D8B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273D03F5-DF72-727B-CB79-95D4AAD45E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88E3B3B-7244-64E7-616B-9FCC02B04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64424AFE-0CC5-16E1-5890-A5F4AB29F9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5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13423900" cy="3416320"/>
          </a:xfrm>
        </p:spPr>
        <p:txBody>
          <a:bodyPr/>
          <a:lstStyle/>
          <a:p>
            <a:r>
              <a:rPr lang="en-US" sz="5400" dirty="0"/>
              <a:t>Pedaling Forward: The Evolution of Bicycling Infrastructure in 3 Canadian Cities from 2010 to 2022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3429000"/>
            <a:ext cx="13335000" cy="3524042"/>
          </a:xfrm>
        </p:spPr>
        <p:txBody>
          <a:bodyPr lIns="144000"/>
          <a:lstStyle/>
          <a:p>
            <a:pPr marL="0" indent="0">
              <a:buNone/>
            </a:pPr>
            <a:r>
              <a:rPr lang="en-US" dirty="0"/>
              <a:t>Richard Wen		Brice </a:t>
            </a:r>
            <a:r>
              <a:rPr lang="en-US" dirty="0" err="1"/>
              <a:t>Batomen</a:t>
            </a:r>
            <a:r>
              <a:rPr lang="en-US" dirty="0"/>
              <a:t>		Linda Rothman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800" b="0" dirty="0"/>
              <a:t>Postdoctoral Fellow		Assistant Professor		Associate Professor</a:t>
            </a:r>
          </a:p>
          <a:p>
            <a:pPr marL="0" indent="0">
              <a:buNone/>
            </a:pPr>
            <a:r>
              <a:rPr lang="en-US" sz="1600" b="0" dirty="0"/>
              <a:t>Dalla Lana School of Public Health	Dalla Lana School of Public Health	School of Occupational and Public Health</a:t>
            </a:r>
          </a:p>
          <a:p>
            <a:pPr marL="0" indent="0">
              <a:buNone/>
            </a:pPr>
            <a:r>
              <a:rPr lang="en-US" sz="1600" b="0" dirty="0"/>
              <a:t>University of Toronto		University of Toronto		Toronto Metropolitan University</a:t>
            </a:r>
          </a:p>
          <a:p>
            <a:pPr marL="0" indent="0">
              <a:buNone/>
            </a:pPr>
            <a:endParaRPr lang="en-US" sz="1600" b="0" i="1" dirty="0"/>
          </a:p>
          <a:p>
            <a:pPr marL="0" indent="0">
              <a:buNone/>
            </a:pPr>
            <a:r>
              <a:rPr lang="en-US" sz="1600" b="0" i="1" dirty="0" err="1"/>
              <a:t>richard.wen@utoronto.ca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brice.kuimi@utoronto.ca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linda.rothman@torontomu.ca</a:t>
            </a:r>
            <a:endParaRPr lang="en-US" sz="1600" b="0" dirty="0"/>
          </a:p>
          <a:p>
            <a:pPr marL="0" indent="0" algn="r">
              <a:buNone/>
            </a:pPr>
            <a:endParaRPr lang="en-US" sz="8800" b="0" dirty="0"/>
          </a:p>
          <a:p>
            <a:pPr marL="0" indent="0" algn="l">
              <a:buNone/>
            </a:pPr>
            <a:r>
              <a:rPr lang="en-US" sz="1800" b="0" dirty="0"/>
              <a:t>CARSP Conference 2024 | Ottawa, Ontario | June 16-19, 2024 |Session1 B: Cyclist Safety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FC03D-81C0-C337-7D99-EBDF6F994C56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375CF-E485-BDD0-52A7-C63320A92BC5}"/>
              </a:ext>
            </a:extLst>
          </p:cNvPr>
          <p:cNvSpPr/>
          <p:nvPr/>
        </p:nvSpPr>
        <p:spPr>
          <a:xfrm>
            <a:off x="7783200" y="6102000"/>
            <a:ext cx="9324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1A9EA-4861-ECC0-26D5-82AC77FA89F2}"/>
              </a:ext>
            </a:extLst>
          </p:cNvPr>
          <p:cNvSpPr/>
          <p:nvPr/>
        </p:nvSpPr>
        <p:spPr>
          <a:xfrm>
            <a:off x="9648000" y="6781800"/>
            <a:ext cx="932400" cy="105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5266D-463A-EA9E-EBFA-DEBE125DEBC8}"/>
              </a:ext>
            </a:extLst>
          </p:cNvPr>
          <p:cNvSpPr txBox="1"/>
          <p:nvPr/>
        </p:nvSpPr>
        <p:spPr>
          <a:xfrm>
            <a:off x="8763525" y="71549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4971-D35A-A457-EC67-FC6A3955A4B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5DE46-4FFF-2690-E155-A952ECAE3491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2123A-ED7F-6526-C859-892EE255BD44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A795-F3CA-DA19-0C7C-17253D9ACDD2}"/>
              </a:ext>
            </a:extLst>
          </p:cNvPr>
          <p:cNvSpPr txBox="1"/>
          <p:nvPr/>
        </p:nvSpPr>
        <p:spPr>
          <a:xfrm>
            <a:off x="4146225" y="7142897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AAE62-CA3E-6B77-0FEC-865D16C9CAB4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5EF2-304A-D2A0-99B9-A1EB003BDDF2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977B6-64CE-DBB2-82B4-A180240EBEFB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E97A9-47C7-58B6-30F6-A05D211ABF9E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AEBE23-CC00-F8DE-317F-27000C21B8C0}"/>
              </a:ext>
            </a:extLst>
          </p:cNvPr>
          <p:cNvGrpSpPr/>
          <p:nvPr/>
        </p:nvGrpSpPr>
        <p:grpSpPr>
          <a:xfrm>
            <a:off x="685800" y="1768347"/>
            <a:ext cx="13084236" cy="5089653"/>
            <a:chOff x="685800" y="1828800"/>
            <a:chExt cx="13084236" cy="50896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5EA78-06F4-D9F0-463E-943FDE56C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8" t="2949" r="20043" b="51509"/>
            <a:stretch/>
          </p:blipFill>
          <p:spPr>
            <a:xfrm>
              <a:off x="685800" y="1860716"/>
              <a:ext cx="5524040" cy="50577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CDD5DA-4417-1C32-9DB4-582C28355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5" t="50000" r="21406" b="4630"/>
            <a:stretch/>
          </p:blipFill>
          <p:spPr>
            <a:xfrm>
              <a:off x="7369537" y="1828800"/>
              <a:ext cx="5432063" cy="50577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7E78B0-2C75-EBEE-BB5F-4453FC342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042F2-4967-023E-8406-4E6A12B0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CFEAE7-AB2D-0750-C569-5134632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9A185E-4065-1763-D0A9-19F2E3BC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4478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485900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25DD86-F3E1-ACD9-A8AB-5B92D76B68C9}"/>
              </a:ext>
            </a:extLst>
          </p:cNvPr>
          <p:cNvSpPr/>
          <p:nvPr/>
        </p:nvSpPr>
        <p:spPr>
          <a:xfrm>
            <a:off x="79095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Comparability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infrastructure types across cities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A13BB2-F046-5A4D-88AB-D6AD6544C34E}"/>
              </a:ext>
            </a:extLst>
          </p:cNvPr>
          <p:cNvSpPr/>
          <p:nvPr/>
        </p:nvSpPr>
        <p:spPr>
          <a:xfrm>
            <a:off x="388620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Verified Change Data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Cycling data with confirmed changes and evidence 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32C035-D4ED-4A17-B0E2-99437D33C81C}"/>
              </a:ext>
            </a:extLst>
          </p:cNvPr>
          <p:cNvSpPr/>
          <p:nvPr/>
        </p:nvSpPr>
        <p:spPr>
          <a:xfrm>
            <a:off x="696066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Strict Exclusions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Temporary/mixed infrastructure &amp; directionality not considered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9FA3A-A93A-5588-5C59-85E7D58DF91B}"/>
              </a:ext>
            </a:extLst>
          </p:cNvPr>
          <p:cNvSpPr/>
          <p:nvPr/>
        </p:nvSpPr>
        <p:spPr>
          <a:xfrm>
            <a:off x="1005591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Potential Data Gaps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Possibly incomplete data for 2022 as cities may not update by end of year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73CF301D-7224-024A-DBC2-C489727B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137" y="2641483"/>
            <a:ext cx="1309875" cy="1309875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F11483F-1C5C-E616-E326-D4E499084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125" y="2975725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8F01D880-6495-3EC2-6852-25F55F38B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0593" y="2975725"/>
            <a:ext cx="914400" cy="914400"/>
          </a:xfrm>
          <a:prstGeom prst="rect">
            <a:avLst/>
          </a:prstGeom>
        </p:spPr>
      </p:pic>
      <p:pic>
        <p:nvPicPr>
          <p:cNvPr id="16" name="Graphic 15" descr="Harvey Balls 50% with solid fill">
            <a:extLst>
              <a:ext uri="{FF2B5EF4-FFF2-40B4-BE49-F238E27FC236}">
                <a16:creationId xmlns:a16="http://schemas.microsoft.com/office/drawing/2014/main" id="{7446F20F-C5E4-3842-EE4F-D87F28A8B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5843" y="2975725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5269F1-A0EF-EF35-F7EB-D58CC81BD1FF}"/>
              </a:ext>
            </a:extLst>
          </p:cNvPr>
          <p:cNvSpPr/>
          <p:nvPr/>
        </p:nvSpPr>
        <p:spPr>
          <a:xfrm>
            <a:off x="790950" y="1524000"/>
            <a:ext cx="5809500" cy="781301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259A2B-DE11-3658-50A4-EACE239AEDEF}"/>
              </a:ext>
            </a:extLst>
          </p:cNvPr>
          <p:cNvSpPr/>
          <p:nvPr/>
        </p:nvSpPr>
        <p:spPr>
          <a:xfrm>
            <a:off x="6960668" y="1524000"/>
            <a:ext cx="5809500" cy="781301"/>
          </a:xfrm>
          <a:prstGeom prst="roundRect">
            <a:avLst/>
          </a:prstGeom>
          <a:solidFill>
            <a:srgbClr val="FF64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8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02223-0A2E-7EF7-8648-E83C55348B39}"/>
              </a:ext>
            </a:extLst>
          </p:cNvPr>
          <p:cNvGrpSpPr/>
          <p:nvPr/>
        </p:nvGrpSpPr>
        <p:grpSpPr>
          <a:xfrm>
            <a:off x="790950" y="1600200"/>
            <a:ext cx="12391650" cy="1535166"/>
            <a:chOff x="790950" y="1965199"/>
            <a:chExt cx="12391650" cy="15351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E9423-3B5B-FCE8-519A-6DEC7DEFD51B}"/>
                </a:ext>
              </a:extLst>
            </p:cNvPr>
            <p:cNvSpPr/>
            <p:nvPr/>
          </p:nvSpPr>
          <p:spPr>
            <a:xfrm>
              <a:off x="790950" y="1965199"/>
              <a:ext cx="12391650" cy="1535166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Cycling infrastructure growth since 2009 especially after 2019.</a:t>
              </a:r>
            </a:p>
            <a:p>
              <a:r>
                <a:rPr lang="en-US" sz="2300" dirty="0">
                  <a:latin typeface="Arial" panose="020B0604020202020204" pitchFamily="34" charset="0"/>
                  <a:cs typeface="Arial" panose="020B0604020202020204" pitchFamily="34" charset="0"/>
                </a:rPr>
                <a:t>Evidence of infrastructure change to guide policy, urban planning &amp; decisions.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94AD21E7-AFCD-A58C-686F-5F853ABA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4456" y="2258478"/>
              <a:ext cx="948920" cy="9489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86B59-51AA-EEE2-2364-9300F0EA08FE}"/>
              </a:ext>
            </a:extLst>
          </p:cNvPr>
          <p:cNvGrpSpPr/>
          <p:nvPr/>
        </p:nvGrpSpPr>
        <p:grpSpPr>
          <a:xfrm>
            <a:off x="790950" y="3593973"/>
            <a:ext cx="12391650" cy="1535165"/>
            <a:chOff x="790950" y="3963067"/>
            <a:chExt cx="12391650" cy="15351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BCE53A-D0D5-383C-2981-77D7F0529356}"/>
                </a:ext>
              </a:extLst>
            </p:cNvPr>
            <p:cNvSpPr/>
            <p:nvPr/>
          </p:nvSpPr>
          <p:spPr>
            <a:xfrm>
              <a:off x="790950" y="3963067"/>
              <a:ext cx="12391650" cy="1535165"/>
            </a:xfrm>
            <a:prstGeom prst="roundRect">
              <a:avLst>
                <a:gd name="adj" fmla="val 7952"/>
              </a:avLst>
            </a:prstGeom>
            <a:solidFill>
              <a:srgbClr val="42AB0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~42/74/83% of Calgary/Toronto/Vancouver city data had correct install years.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Need to improve data verification &amp; standards for research purposes.</a:t>
              </a:r>
            </a:p>
          </p:txBody>
        </p:sp>
        <p:pic>
          <p:nvPicPr>
            <p:cNvPr id="20" name="Graphic 19" descr="Checkbox Checked with solid fill">
              <a:extLst>
                <a:ext uri="{FF2B5EF4-FFF2-40B4-BE49-F238E27FC236}">
                  <a16:creationId xmlns:a16="http://schemas.microsoft.com/office/drawing/2014/main" id="{2D8CFA7B-75E8-9FC7-82D2-A4B1B1C91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474" y="4103207"/>
              <a:ext cx="1254883" cy="12548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62FACD-AAFF-6028-8345-801587DC7EF3}"/>
              </a:ext>
            </a:extLst>
          </p:cNvPr>
          <p:cNvGrpSpPr/>
          <p:nvPr/>
        </p:nvGrpSpPr>
        <p:grpSpPr>
          <a:xfrm>
            <a:off x="790950" y="5587745"/>
            <a:ext cx="12391650" cy="1535164"/>
            <a:chOff x="790950" y="5350001"/>
            <a:chExt cx="12391650" cy="15351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1AAB6D-0C66-3A93-96C2-34B3B9D5BC68}"/>
                </a:ext>
              </a:extLst>
            </p:cNvPr>
            <p:cNvSpPr/>
            <p:nvPr/>
          </p:nvSpPr>
          <p:spPr>
            <a:xfrm>
              <a:off x="790950" y="5350001"/>
              <a:ext cx="12391650" cy="1535164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Trends comparable across cities with standardized infrastructure types. However, care needed to standardize infrastructure types for study purposes.</a:t>
              </a:r>
            </a:p>
          </p:txBody>
        </p:sp>
        <p:pic>
          <p:nvPicPr>
            <p:cNvPr id="22" name="Graphic 21" descr="Venn diagram with solid fill">
              <a:extLst>
                <a:ext uri="{FF2B5EF4-FFF2-40B4-BE49-F238E27FC236}">
                  <a16:creationId xmlns:a16="http://schemas.microsoft.com/office/drawing/2014/main" id="{0730BB0E-BAD0-F50D-2D53-0F6DA326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9139" y="5597806"/>
              <a:ext cx="1039554" cy="103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… Healthy, but Risky?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collage of people riding bikes&#10;&#10;Description automatically generated">
            <a:extLst>
              <a:ext uri="{FF2B5EF4-FFF2-40B4-BE49-F238E27FC236}">
                <a16:creationId xmlns:a16="http://schemas.microsoft.com/office/drawing/2014/main" id="{5F89FEFD-5FB4-8E2A-82D4-1D737331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91" y="1790700"/>
            <a:ext cx="5334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D9471-004F-55E4-2A89-2E7D88B5089E}"/>
              </a:ext>
            </a:extLst>
          </p:cNvPr>
          <p:cNvSpPr txBox="1"/>
          <p:nvPr/>
        </p:nvSpPr>
        <p:spPr>
          <a:xfrm>
            <a:off x="672221" y="4613342"/>
            <a:ext cx="328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Fitness &amp; Mental 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3E25C-4406-B080-E035-D257195C50D1}"/>
              </a:ext>
            </a:extLst>
          </p:cNvPr>
          <p:cNvSpPr txBox="1"/>
          <p:nvPr/>
        </p:nvSpPr>
        <p:spPr>
          <a:xfrm>
            <a:off x="2488031" y="203469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Cleaner 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EFB7D-2853-34B9-777F-62A82CF53484}"/>
              </a:ext>
            </a:extLst>
          </p:cNvPr>
          <p:cNvSpPr txBox="1"/>
          <p:nvPr/>
        </p:nvSpPr>
        <p:spPr>
          <a:xfrm>
            <a:off x="494420" y="3314124"/>
            <a:ext cx="346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Traffic &amp;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1A256-8354-E87E-8D4A-0AF62E3D0D6E}"/>
              </a:ext>
            </a:extLst>
          </p:cNvPr>
          <p:cNvSpPr txBox="1"/>
          <p:nvPr/>
        </p:nvSpPr>
        <p:spPr>
          <a:xfrm>
            <a:off x="965591" y="5912560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Lives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5C8C-7B16-459B-F63F-405BC171077B}"/>
              </a:ext>
            </a:extLst>
          </p:cNvPr>
          <p:cNvSpPr txBox="1"/>
          <p:nvPr/>
        </p:nvSpPr>
        <p:spPr>
          <a:xfrm>
            <a:off x="4572000" y="7595098"/>
            <a:ext cx="65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Teschke, K., Reynolds, C. C., Ries, F. J., Gouge, B., &amp; Winters, M. (2012). Bicycling: Health risk or benefit. UBC Med J, 3(2), 6-11.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5205C-140C-C045-6A18-73B45846FC50}"/>
              </a:ext>
            </a:extLst>
          </p:cNvPr>
          <p:cNvSpPr txBox="1"/>
          <p:nvPr/>
        </p:nvSpPr>
        <p:spPr>
          <a:xfrm>
            <a:off x="9853295" y="3606968"/>
            <a:ext cx="4146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Risk of Injury &amp; Death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e.g. 2.3X injury, 1.8X death versus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vehicles in US (1999-2003)</a:t>
            </a:r>
            <a:endParaRPr lang="en-US" sz="2400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DDF6D-ED77-ACFE-C352-FE0EEA43A33F}"/>
              </a:ext>
            </a:extLst>
          </p:cNvPr>
          <p:cNvSpPr txBox="1"/>
          <p:nvPr/>
        </p:nvSpPr>
        <p:spPr>
          <a:xfrm>
            <a:off x="9159624" y="2029184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CA38-253E-61D5-F870-AA7EF4FD444E}"/>
              </a:ext>
            </a:extLst>
          </p:cNvPr>
          <p:cNvSpPr txBox="1"/>
          <p:nvPr/>
        </p:nvSpPr>
        <p:spPr>
          <a:xfrm>
            <a:off x="9588891" y="5912560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 Lives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FE56E5-1D6B-35CE-12D8-906BE7D875C8}"/>
              </a:ext>
            </a:extLst>
          </p:cNvPr>
          <p:cNvSpPr/>
          <p:nvPr/>
        </p:nvSpPr>
        <p:spPr>
          <a:xfrm>
            <a:off x="4114799" y="1676400"/>
            <a:ext cx="5612231" cy="5562600"/>
          </a:xfrm>
          <a:prstGeom prst="ellipse">
            <a:avLst/>
          </a:prstGeom>
          <a:noFill/>
          <a:ln w="76200">
            <a:solidFill>
              <a:srgbClr val="008C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0D12-A77A-9698-1AD1-A8E0DAAD7B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9291B-7F68-C326-7CF0-242EB8C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4725-4E7E-92EB-75AC-D57BB73CC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40137"/>
            <a:ext cx="13284200" cy="168584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0" dirty="0">
                <a:latin typeface="Arial" panose="020B0604020202020204" pitchFamily="34" charset="0"/>
              </a:rPr>
              <a:t>This study was supported by the Canadian Institutes of Health Research (CIHR) as part of the </a:t>
            </a:r>
            <a:r>
              <a:rPr lang="en-US" b="0" u="sng" dirty="0">
                <a:latin typeface="Arial" panose="020B0604020202020204" pitchFamily="34" charset="0"/>
              </a:rPr>
              <a:t>R</a:t>
            </a:r>
            <a:r>
              <a:rPr lang="en-US" b="0" dirty="0">
                <a:latin typeface="Arial" panose="020B0604020202020204" pitchFamily="34" charset="0"/>
              </a:rPr>
              <a:t>oad-safety </a:t>
            </a:r>
            <a:r>
              <a:rPr lang="en-US" b="0" u="sng" dirty="0">
                <a:latin typeface="Arial" panose="020B0604020202020204" pitchFamily="34" charset="0"/>
              </a:rPr>
              <a:t>E</a:t>
            </a:r>
            <a:r>
              <a:rPr lang="en-US" b="0" dirty="0">
                <a:latin typeface="Arial" panose="020B0604020202020204" pitchFamily="34" charset="0"/>
              </a:rPr>
              <a:t>valuation during </a:t>
            </a:r>
            <a:r>
              <a:rPr lang="en-US" b="0" u="sng" dirty="0">
                <a:latin typeface="Arial" panose="020B0604020202020204" pitchFamily="34" charset="0"/>
              </a:rPr>
              <a:t>CO</a:t>
            </a:r>
            <a:r>
              <a:rPr lang="en-US" b="0" dirty="0">
                <a:latin typeface="Arial" panose="020B0604020202020204" pitchFamily="34" charset="0"/>
              </a:rPr>
              <a:t>VID-19 among </a:t>
            </a:r>
            <a:r>
              <a:rPr lang="en-US" b="0" u="sng" dirty="0">
                <a:latin typeface="Arial" panose="020B0604020202020204" pitchFamily="34" charset="0"/>
              </a:rPr>
              <a:t>V</a:t>
            </a:r>
            <a:r>
              <a:rPr lang="en-US" b="0" dirty="0">
                <a:latin typeface="Arial" panose="020B0604020202020204" pitchFamily="34" charset="0"/>
              </a:rPr>
              <a:t>ulnerable </a:t>
            </a:r>
            <a:r>
              <a:rPr lang="en-US" b="0" u="sng" dirty="0">
                <a:latin typeface="Arial" panose="020B0604020202020204" pitchFamily="34" charset="0"/>
              </a:rPr>
              <a:t>R</a:t>
            </a:r>
            <a:r>
              <a:rPr lang="en-US" b="0" dirty="0">
                <a:latin typeface="Arial" panose="020B0604020202020204" pitchFamily="34" charset="0"/>
              </a:rPr>
              <a:t>oad Users in Canada (RECOVR) initiative.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F9A1B-6916-5A50-2D22-64EEF112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4417856"/>
            <a:ext cx="5047718" cy="1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richard.wen@utoronto.ca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4492658" y="745072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54FC-C461-7647-D2F7-8977BCFE3796}"/>
              </a:ext>
            </a:extLst>
          </p:cNvPr>
          <p:cNvSpPr txBox="1"/>
          <p:nvPr/>
        </p:nvSpPr>
        <p:spPr>
          <a:xfrm>
            <a:off x="4492658" y="7728408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vancouver.ca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/streets-transportation/making-streets-for-people-program.   </a:t>
            </a:r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bikehub.ca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/bike-to-school</a:t>
            </a:r>
          </a:p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montreal.ca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/articles/ebn-montreals-express-bike-network-4666</a:t>
            </a: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Infrastructure: Is it Happening?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4636201" y="7800201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8556-A6FE-2444-7502-992F580C7EA4}"/>
              </a:ext>
            </a:extLst>
          </p:cNvPr>
          <p:cNvSpPr txBox="1"/>
          <p:nvPr/>
        </p:nvSpPr>
        <p:spPr>
          <a:xfrm>
            <a:off x="419685" y="3821366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5E548-1E92-3624-3EF5-D3F6D248FE08}"/>
              </a:ext>
            </a:extLst>
          </p:cNvPr>
          <p:cNvSpPr txBox="1"/>
          <p:nvPr/>
        </p:nvSpPr>
        <p:spPr>
          <a:xfrm>
            <a:off x="1347555" y="5338595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AC1C-E3FF-19AC-D0A2-CBBA52D75FCD}"/>
              </a:ext>
            </a:extLst>
          </p:cNvPr>
          <p:cNvSpPr txBox="1"/>
          <p:nvPr/>
        </p:nvSpPr>
        <p:spPr>
          <a:xfrm>
            <a:off x="2245606" y="6968903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4800600" y="75438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148" y="1623646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6010" y="3775199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6010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06C852-8E53-F3D9-95AF-5D5AEF04056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62BA32-CEFC-A796-69F2-95A4B3FD1EE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2513BB-896B-15B2-15E8-91E1C5239C9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B554E86-8520-88B0-FBC9-C2DC6E3A7375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0943B-728C-AADB-2524-90FE37A15D38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D711129-2B91-8E2F-EB19-80CCB325735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B99439-4300-0A97-17E7-222BD83D617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A6077A-C665-AFE7-DF9E-52ACD148095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A2CF008-F6BB-6E7B-B98B-B5AA51E0026C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D25AA5-6406-0C32-890E-B374102FC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Mathematics with solid fill">
              <a:extLst>
                <a:ext uri="{FF2B5EF4-FFF2-40B4-BE49-F238E27FC236}">
                  <a16:creationId xmlns:a16="http://schemas.microsoft.com/office/drawing/2014/main" id="{8C8C11C0-E4F9-F06B-1A34-9B695FEB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31" name="Graphic 30" descr="Caret Right with solid fill">
            <a:extLst>
              <a:ext uri="{FF2B5EF4-FFF2-40B4-BE49-F238E27FC236}">
                <a16:creationId xmlns:a16="http://schemas.microsoft.com/office/drawing/2014/main" id="{4BBE9242-6936-6E9B-5FF3-E1289A0B2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EB9599D-E914-1177-83BD-E7FE9C1CF133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A16212-9362-B4B1-462C-B668078E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Settings with solid fill">
              <a:extLst>
                <a:ext uri="{FF2B5EF4-FFF2-40B4-BE49-F238E27FC236}">
                  <a16:creationId xmlns:a16="http://schemas.microsoft.com/office/drawing/2014/main" id="{7DDFEA83-15A6-B805-6E60-97350D5A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B5F3F2BF-9D08-50D9-4AC9-54B77214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"/>
          <a:stretch/>
        </p:blipFill>
        <p:spPr>
          <a:xfrm>
            <a:off x="2438400" y="1348264"/>
            <a:ext cx="8044418" cy="60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2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5715</TotalTime>
  <Words>968</Words>
  <Application>Microsoft Macintosh PowerPoint</Application>
  <PresentationFormat>Custom</PresentationFormat>
  <Paragraphs>206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Office Theme</vt:lpstr>
      <vt:lpstr>Pedaling Forward: The Evolution of Bicycling Infrastructure in 3 Canadian Cities from 2010 to 2022 </vt:lpstr>
      <vt:lpstr>Cycling … Healthy, but Risky?1</vt:lpstr>
      <vt:lpstr>The Pandemic Cycling Boom and Safer Streets</vt:lpstr>
      <vt:lpstr>Infrastructure: Is it Happening? How Do We Know?</vt:lpstr>
      <vt:lpstr>Research Objectives</vt:lpstr>
      <vt:lpstr>Data</vt:lpstr>
      <vt:lpstr>Methods: Verification</vt:lpstr>
      <vt:lpstr>Methods: Evaluation</vt:lpstr>
      <vt:lpstr>Results: Segment Inclusions and Exclusions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Discussion</vt:lpstr>
      <vt:lpstr>Conclusion</vt:lpstr>
      <vt:lpstr>Acknowledgements</vt:lpstr>
      <vt:lpstr>Thank You for Your Time!  Richard Wen  Postdoctoral Fellow richard.wen@utoronto.ca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424</cp:revision>
  <dcterms:created xsi:type="dcterms:W3CDTF">2019-01-15T21:43:35Z</dcterms:created>
  <dcterms:modified xsi:type="dcterms:W3CDTF">2024-06-14T18:01:19Z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